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83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91" r:id="rId12"/>
    <p:sldId id="292" r:id="rId13"/>
    <p:sldId id="293" r:id="rId14"/>
    <p:sldId id="304" r:id="rId15"/>
    <p:sldId id="30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210A"/>
    <a:srgbClr val="CC6600"/>
    <a:srgbClr val="FF33CC"/>
    <a:srgbClr val="A8085C"/>
    <a:srgbClr val="FF3300"/>
    <a:srgbClr val="790763"/>
    <a:srgbClr val="009900"/>
    <a:srgbClr val="A9C739"/>
    <a:srgbClr val="DBB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38E12-7555-4D01-A1F8-2EED99336DC0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A0051-DAD7-43C7-8412-620D2CA5C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F9942-CDE0-43C0-95BC-5E8D8FEA7411}" type="datetime1">
              <a:rPr lang="en-US" smtClean="0"/>
              <a:t>8/17/2020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1321-6426-4A1D-911F-4F74B65FCB54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25F30-9EA5-49EA-86F3-589B2B27FA65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400E-CCF0-4A2B-8939-3CFCA29A5A2F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E3A0-6B12-44CD-9B58-826C6C46483E}" type="datetime1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3C0F-E926-42B2-B45C-3E7511F9F4C3}" type="datetime1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55CFA-28A8-48A4-B43D-F5A7401C20CC}" type="datetime1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0E684-931F-4F46-A928-71B30A92CE7C}" type="datetime1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11A62-564E-4C28-BCE1-363EE2699558}" type="datetime1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57A8F-D016-41FD-AF49-381C161DB653}" type="datetime1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4B55-12D4-4963-BE7C-D11E34420779}" type="datetime1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62C3B6-4F31-4743-8754-EBFACDA05A73}" type="datetime1">
              <a:rPr lang="en-US" smtClean="0"/>
              <a:t>8/17/2020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7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CHAPTER -5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057400"/>
            <a:ext cx="7854696" cy="16764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00B050"/>
                </a:solidFill>
              </a:rPr>
              <a:t>CONTINUITY </a:t>
            </a:r>
          </a:p>
          <a:p>
            <a:pPr algn="ctr">
              <a:spcBef>
                <a:spcPts val="600"/>
              </a:spcBef>
            </a:pPr>
            <a:r>
              <a:rPr lang="en-US" sz="6000" b="1" dirty="0" smtClean="0">
                <a:solidFill>
                  <a:srgbClr val="00B050"/>
                </a:solidFill>
              </a:rPr>
              <a:t>AND DIFFERENTIABILITY</a:t>
            </a:r>
          </a:p>
          <a:p>
            <a:pPr algn="ctr">
              <a:spcBef>
                <a:spcPts val="600"/>
              </a:spcBef>
            </a:pPr>
            <a:r>
              <a:rPr lang="en-US" sz="5400" dirty="0" smtClean="0">
                <a:solidFill>
                  <a:srgbClr val="C00000"/>
                </a:solidFill>
              </a:rPr>
              <a:t>MODULE : </a:t>
            </a:r>
            <a:r>
              <a:rPr lang="en-US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3/4   e-content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MADHUSUDANAN NAMBOODIRI.V,PGT(SS),AECS-1,JADUGUDA</a:t>
            </a:r>
            <a:endParaRPr lang="en-US"/>
          </a:p>
        </p:txBody>
      </p:sp>
      <p:pic>
        <p:nvPicPr>
          <p:cNvPr id="1026" name="Picture 2" descr="http://www.aees.gov.in/htmldocs/images/H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381000"/>
                <a:ext cx="8763000" cy="5943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This process of differentiation is known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as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logarithmic</a:t>
                </a:r>
              </a:p>
              <a:p>
                <a:pPr marL="0" indent="0">
                  <a:buNone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 smtClean="0">
                    <a:latin typeface="Times New Roman" pitchFamily="18" charset="0"/>
                    <a:cs typeface="Times New Roman" pitchFamily="18" charset="0"/>
                  </a:rPr>
                  <a:t>  differentiation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Examples: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buClrTx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Q1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If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 pitchFamily="18" charset="0"/>
                          </a:rPr>
                          <m:t>y</m:t>
                        </m:r>
                      </m:sup>
                    </m:sSup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b="0" i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 pitchFamily="18" charset="0"/>
                          </a:rPr>
                          <m:t>y</m:t>
                        </m:r>
                      </m:sup>
                    </m:sSup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 pitchFamily="18" charset="0"/>
                          </a:rPr>
                          <m:t>dy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 pitchFamily="18" charset="0"/>
                          </a:rPr>
                          <m:t>dx</m:t>
                        </m:r>
                      </m:den>
                    </m:f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 pitchFamily="18" charset="0"/>
                          </a:rPr>
                          <m:t>logx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/>
                                    <a:cs typeface="Times New Roman" pitchFamily="18" charset="0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cs typeface="Times New Roman" pitchFamily="18" charset="0"/>
                                  </a:rPr>
                                  <m:t>logx</m:t>
                                </m:r>
                              </m:e>
                            </m:d>
                          </m:e>
                          <m:sup>
                            <m: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ClrTx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Solution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cs typeface="Times New Roman" pitchFamily="18" charset="0"/>
                          </a:rPr>
                          <m:t>y</m:t>
                        </m:r>
                      </m:sup>
                    </m:sSup>
                    <m:r>
                      <a:rPr lang="en-US" i="0">
                        <a:latin typeface="Cambria Math"/>
                        <a:cs typeface="Times New Roman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cs typeface="Times New Roman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cs typeface="Times New Roman" pitchFamily="18" charset="0"/>
                          </a:rPr>
                          <m:t>x</m:t>
                        </m:r>
                        <m:r>
                          <a:rPr lang="en-US" i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i="0">
                            <a:latin typeface="Cambria Math"/>
                            <a:cs typeface="Times New Roman" pitchFamily="18" charset="0"/>
                          </a:rPr>
                          <m:t>y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.Taking logarithms on both sides , we get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y log x  = x – y   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i.e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y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+ y = x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 y ( 1+logx) = x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    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y</m:t>
                    </m:r>
                    <m:r>
                      <a:rPr lang="en-US" b="0" i="0" smtClean="0">
                        <a:latin typeface="Cambria Math"/>
                        <a:cs typeface="Times New Roman" pitchFamily="18" charset="0"/>
                        <a:sym typeface="Symbol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x</m:t>
                        </m:r>
                      </m:num>
                      <m:den>
                        <m:r>
                          <a:rPr lang="en-US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cs typeface="Times New Roman" pitchFamily="18" charset="0"/>
                            <a:sym typeface="Symbol"/>
                          </a:rPr>
                          <m:t>logx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Differentiating both sides w.r.to x</a:t>
                </a: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𝑙𝑜𝑔𝑥</m:t>
                            </m:r>
                          </m:e>
                        </m:d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𝑑𝑥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(1+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𝑙𝑜𝑔𝑥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1+</m:t>
                                </m:r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𝑙𝑜𝑔𝑥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𝑙𝑜𝑔𝑥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−1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1+</m:t>
                                </m:r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𝑙𝑜𝑔𝑥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𝑙𝑜𝑔𝑥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1+</m:t>
                                </m:r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𝑙𝑜𝑔𝑥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Hence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Times New Roman" pitchFamily="18" charset="0"/>
                          </a:rPr>
                          <m:t>dy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Times New Roman" pitchFamily="18" charset="0"/>
                          </a:rPr>
                          <m:t>dx</m:t>
                        </m:r>
                      </m:den>
                    </m:f>
                    <m:r>
                      <a:rPr lang="en-US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  <a:cs typeface="Times New Roman" pitchFamily="18" charset="0"/>
                          </a:rPr>
                          <m:t>logx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  <a:cs typeface="Times New Roman" pitchFamily="18" charset="0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cs typeface="Times New Roman" pitchFamily="18" charset="0"/>
                                  </a:rPr>
                                  <m:t>logx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381000"/>
                <a:ext cx="8763000" cy="5943600"/>
              </a:xfrm>
              <a:blipFill rotWithShape="1">
                <a:blip r:embed="rId2"/>
                <a:stretch>
                  <a:fillRect l="-1253" t="-1538" b="-2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457200"/>
                <a:ext cx="8686800" cy="6248400"/>
              </a:xfrm>
            </p:spPr>
            <p:txBody>
              <a:bodyPr/>
              <a:lstStyle/>
              <a:p>
                <a:pPr>
                  <a:buClrTx/>
                </a:pPr>
                <a:r>
                  <a:rPr lang="en-US" b="1" dirty="0" smtClean="0"/>
                  <a:t>Q2.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𝑝𝑟𝑜𝑣𝑒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𝑡h𝑎𝑡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buClr>
                    <a:schemeClr val="tx1"/>
                  </a:buClr>
                </a:pPr>
                <a:r>
                  <a:rPr lang="en-US" b="1" dirty="0" smtClean="0"/>
                  <a:t>Solution: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Taking log on both sides 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we get</a:t>
                </a:r>
              </a:p>
              <a:p>
                <a:pPr marL="0" indent="0">
                  <a:buNone/>
                </a:pPr>
                <a:r>
                  <a:rPr lang="en-US" b="0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𝑙𝑜𝑔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𝑙𝑜𝑔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m </a:t>
                </a:r>
                <a:r>
                  <a:rPr lang="en-US" dirty="0" err="1" smtClean="0"/>
                  <a:t>logx</a:t>
                </a:r>
                <a:r>
                  <a:rPr lang="en-US" dirty="0" smtClean="0"/>
                  <a:t> + n logy = (m + n) log(x + y).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Differentiating w.r.to x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d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𝑑𝑦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𝑑𝑥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𝑚𝑦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𝑚𝑥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𝑛𝑥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𝑚𝑦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0" i="1" dirty="0" smtClean="0">
                    <a:latin typeface="Cambria Math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𝑚𝑦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𝑛𝑥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𝑚𝑦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𝑛𝑥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 smtClean="0"/>
                  <a:t> . Hence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457200"/>
                <a:ext cx="8686800" cy="6248400"/>
              </a:xfrm>
              <a:blipFill rotWithShape="1">
                <a:blip r:embed="rId2"/>
                <a:stretch>
                  <a:fillRect l="-1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228600"/>
                <a:ext cx="8534400" cy="6096000"/>
              </a:xfrm>
            </p:spPr>
            <p:txBody>
              <a:bodyPr/>
              <a:lstStyle/>
              <a:p>
                <a:pPr>
                  <a:buClr>
                    <a:schemeClr val="tx1"/>
                  </a:buClr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Q3</a:t>
                </a:r>
                <a:r>
                  <a:rPr lang="en-US" dirty="0" smtClean="0"/>
                  <a:t>Differentaite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𝑙𝑜𝑔𝑥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𝑙𝑜𝑔𝑥</m:t>
                        </m:r>
                      </m:sup>
                    </m:sSup>
                  </m:oMath>
                </a14:m>
                <a:r>
                  <a:rPr lang="en-US" dirty="0" smtClean="0"/>
                  <a:t> w.r.to x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b="1" dirty="0" smtClean="0"/>
                  <a:t>Solution: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Let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𝑙𝑜𝑔𝑥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𝑙𝑜𝑔𝑥</m:t>
                        </m:r>
                      </m:sup>
                    </m:sSup>
                  </m:oMath>
                </a14:m>
                <a:r>
                  <a:rPr lang="en-US" dirty="0" smtClean="0"/>
                  <a:t>  .Take u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𝑙𝑜𝑔𝑥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 and v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𝑙𝑜𝑔𝑥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Then y = u + v . </a:t>
                </a:r>
                <a:r>
                  <a:rPr lang="en-US" dirty="0" smtClean="0">
                    <a:sym typeface="Symbol"/>
                  </a:rPr>
                  <a:t>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𝑑𝑢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/>
                        <a:sym typeface="Symbol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𝑑𝑣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sym typeface="Symbol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 smtClean="0"/>
                  <a:t> -------(1)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u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𝑙𝑜𝑔𝑥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 smtClean="0"/>
                  <a:t>				v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𝑙𝑜𝑔𝑥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Taking log on both sides          Taking </a:t>
                </a:r>
                <a:r>
                  <a:rPr lang="en-US" dirty="0"/>
                  <a:t>log on both sides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logu</a:t>
                </a:r>
                <a:r>
                  <a:rPr lang="en-US" dirty="0" smtClean="0"/>
                  <a:t> = x log(</a:t>
                </a:r>
                <a:r>
                  <a:rPr lang="en-US" dirty="0" err="1" smtClean="0"/>
                  <a:t>logx</a:t>
                </a:r>
                <a:r>
                  <a:rPr lang="en-US" dirty="0" smtClean="0"/>
                  <a:t>)			</a:t>
                </a:r>
                <a:r>
                  <a:rPr lang="en-US" dirty="0" err="1" smtClean="0"/>
                  <a:t>logv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logx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logx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𝑙𝑜𝑔𝑥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Diff.w.r.to x                                Diff.w.r.to x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den>
                    </m:f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𝑑𝑢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𝑙𝑜𝑔𝑥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𝑙𝑜𝑔𝑥</m:t>
                        </m:r>
                      </m:den>
                    </m:f>
                  </m:oMath>
                </a14:m>
                <a:r>
                  <a:rPr lang="en-US" dirty="0" smtClean="0"/>
                  <a:t>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𝑣</m:t>
                        </m:r>
                      </m:den>
                    </m:f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𝑑𝑣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=2 </m:t>
                    </m:r>
                    <m:r>
                      <a:rPr lang="en-US" b="0" i="1" dirty="0" smtClean="0">
                        <a:latin typeface="Cambria Math"/>
                      </a:rPr>
                      <m:t>𝑙𝑜𝑔𝑥</m:t>
                    </m:r>
                    <m:r>
                      <a:rPr lang="en-US" b="0" i="1" dirty="0" smtClean="0">
                        <a:latin typeface="Cambria Math"/>
                      </a:rPr>
                      <m:t> ×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𝑙𝑜𝑔𝑥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𝑑𝑢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𝑙𝑜𝑔𝑥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𝑙𝑜𝑔𝑥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𝑑𝑣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𝑣</m:t>
                    </m:r>
                    <m:r>
                      <a:rPr lang="en-US" b="0" i="1" smtClean="0">
                        <a:latin typeface="Cambria Math"/>
                      </a:rPr>
                      <m:t> ×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𝑙𝑜𝑔𝑥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dirty="0" smtClean="0">
                    <a:sym typeface="Symbol"/>
                  </a:rPr>
                  <a:t>Equation (1) becomes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228600"/>
                <a:ext cx="8534400" cy="6096000"/>
              </a:xfrm>
              <a:blipFill rotWithShape="1">
                <a:blip r:embed="rId2"/>
                <a:stretch>
                  <a:fillRect l="-1214" t="-900" r="-857" b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4610100" y="2971800"/>
            <a:ext cx="0" cy="335280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400"/>
                <a:ext cx="8458200" cy="64008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𝑙𝑜𝑔𝑥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𝑙𝑜𝑔𝑥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 ×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2 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𝑙𝑜𝑔𝑥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Substituting the values of u and v we get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𝑙𝑜𝑔𝑥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𝑙𝑜𝑔𝑥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𝑙𝑜𝑔𝑥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+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𝑙𝑜𝑔𝑥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2 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𝑙𝑜𝑔𝑥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Q4</a:t>
                </a:r>
                <a:r>
                  <a:rPr lang="en-US" dirty="0" smtClean="0"/>
                  <a:t>. Differentiate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𝑡𝑎𝑛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d>
                    <m:r>
                      <m:rPr>
                        <m:sty m:val="p"/>
                      </m:rPr>
                      <a:rPr lang="en-US" i="1" smtClean="0">
                        <a:latin typeface="Cambria Math"/>
                      </a:rPr>
                      <m:t>w</m:t>
                    </m:r>
                  </m:oMath>
                </a14:m>
                <a:r>
                  <a:rPr lang="en-US" dirty="0" smtClean="0"/>
                  <a:t>.r.to x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Solution: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Let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𝑡𝑎𝑛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.Put x = tan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. Then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𝑡𝑎𝑛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1+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𝑡𝑎𝑛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</m:rad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𝑡𝑎𝑛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𝑡𝑎𝑛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𝑠𝑒𝑐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𝑡𝑎𝑛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𝑡𝑎𝑛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𝑐𝑜𝑠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𝑠𝑖𝑛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𝑡𝑎𝑛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𝑠𝑖𝑛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𝑐𝑜𝑠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𝑡𝑎𝑛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𝑡𝑎𝑛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𝑡𝑎𝑛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Hence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400"/>
                <a:ext cx="8458200" cy="6400800"/>
              </a:xfrm>
              <a:blipFill rotWithShape="1">
                <a:blip r:embed="rId2"/>
                <a:stretch>
                  <a:fillRect l="-1225" r="-288" b="-7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0678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953000"/>
              </a:xfrm>
            </p:spPr>
            <p:txBody>
              <a:bodyPr/>
              <a:lstStyle/>
              <a:p>
                <a:pPr>
                  <a:buClrTx/>
                  <a:buFont typeface="Arial" pitchFamily="34" charset="0"/>
                  <a:buChar char="•"/>
                </a:pPr>
                <a:r>
                  <a:rPr lang="en-US" b="1" dirty="0" smtClean="0"/>
                  <a:t>LOGARITHMIC DIFFERENTIATION</a:t>
                </a:r>
                <a:endParaRPr lang="en-US" dirty="0"/>
              </a:p>
              <a:p>
                <a:pPr marL="0" indent="0">
                  <a:buClrTx/>
                  <a:buNone/>
                </a:pPr>
                <a:r>
                  <a:rPr lang="en-US" dirty="0" smtClean="0"/>
                  <a:t>   If </a:t>
                </a:r>
                <a:r>
                  <a:rPr lang="en-US" dirty="0"/>
                  <a:t>the given function is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𝑓𝑢𝑛𝑐𝑡𝑖𝑜𝑛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𝑓𝑢𝑛𝑐𝑡𝑖𝑜𝑛</m:t>
                        </m:r>
                      </m:sup>
                    </m:sSup>
                  </m:oMath>
                </a14:m>
                <a:r>
                  <a:rPr lang="en-US" dirty="0"/>
                  <a:t> or product </a:t>
                </a:r>
                <a:endParaRPr lang="en-US" dirty="0" smtClean="0"/>
              </a:p>
              <a:p>
                <a:pPr marL="0" indent="0">
                  <a:buClr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or </a:t>
                </a:r>
                <a:r>
                  <a:rPr lang="en-US" dirty="0"/>
                  <a:t>quotient of many functions we use logarithmic </a:t>
                </a:r>
                <a:endParaRPr lang="en-US" dirty="0" smtClean="0"/>
              </a:p>
              <a:p>
                <a:pPr marL="0" indent="0">
                  <a:buClr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differentiation</a:t>
                </a:r>
                <a:r>
                  <a:rPr lang="en-US" dirty="0"/>
                  <a:t>.</a:t>
                </a:r>
                <a:endParaRPr lang="en-US" dirty="0">
                  <a:effectLst/>
                </a:endParaRPr>
              </a:p>
              <a:p>
                <a:pPr>
                  <a:buClrTx/>
                  <a:buFont typeface="Arial" pitchFamily="34" charset="0"/>
                  <a:buChar char="•"/>
                </a:pPr>
                <a:r>
                  <a:rPr lang="en-US" dirty="0"/>
                  <a:t>   Let 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. Taking logarithm (with base e) on both sides </a:t>
                </a:r>
                <a:endParaRPr lang="en-US" dirty="0" smtClean="0"/>
              </a:p>
              <a:p>
                <a:pPr marL="0" indent="0">
                  <a:buClrTx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∴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 (</m:t>
                    </m:r>
                    <m:r>
                      <a:rPr lang="en-US" i="1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𝑙𝑜𝑔𝑓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𝜑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  <a:endParaRPr lang="en-US" dirty="0" smtClean="0"/>
              </a:p>
              <a:p>
                <a:pPr>
                  <a:buClrTx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𝑑𝑥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𝑑𝑦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953000"/>
              </a:xfrm>
              <a:blipFill rotWithShape="1">
                <a:blip r:embed="rId2"/>
                <a:stretch>
                  <a:fillRect l="-1259" t="-984" r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QUESTIONS FOR PRACTICE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19200"/>
                <a:ext cx="8229600" cy="4953000"/>
              </a:xfrm>
            </p:spPr>
            <p:txBody>
              <a:bodyPr/>
              <a:lstStyle/>
              <a:p>
                <a:pPr>
                  <a:buClr>
                    <a:schemeClr val="tx1"/>
                  </a:buClr>
                  <a:buFont typeface="Wingdings" pitchFamily="2" charset="2"/>
                  <a:buChar char="§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Q1.If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𝑐𝑜𝑠𝑥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𝑐𝑜𝑠𝑥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𝑐𝑜𝑠𝑥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𝑐𝑜𝑠𝑥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………∞</m:t>
                                </m:r>
                              </m:sup>
                            </m:sSup>
                          </m:sup>
                        </m:sSup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then show that 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𝑡𝑎𝑛𝑥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𝑐𝑜𝑠𝑥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Clr>
                    <a:schemeClr val="tx1"/>
                  </a:buClr>
                  <a:buFont typeface="Wingdings" pitchFamily="2" charset="2"/>
                  <a:buChar char="§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Q2.Find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if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>
                          <a:rPr lang="en-US" b="0" i="1" smtClean="0">
                            <a:latin typeface="Cambria Math"/>
                          </a:rPr>
                          <m:t> −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rad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Clr>
                    <a:schemeClr val="tx1"/>
                  </a:buClr>
                  <a:buFont typeface="Wingdings" pitchFamily="2" charset="2"/>
                  <a:buChar char="§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Q3.If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+1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then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Clr>
                    <a:schemeClr val="tx1"/>
                  </a:buClr>
                  <a:buFont typeface="Wingdings" pitchFamily="2" charset="2"/>
                  <a:buChar char="§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Q4.Differentiate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𝑐𝑜𝑠𝑥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𝑠𝑖𝑛𝑥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𝑡𝑎𝑛𝑥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w.r.to x</a:t>
                </a:r>
              </a:p>
              <a:p>
                <a:pPr>
                  <a:buClr>
                    <a:schemeClr val="tx1"/>
                  </a:buClr>
                  <a:buFont typeface="Wingdings" pitchFamily="2" charset="2"/>
                  <a:buChar char="§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Q5. If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𝑙𝑜𝑔𝑥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𝑐𝑜𝑠𝑥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19200"/>
                <a:ext cx="8229600" cy="4953000"/>
              </a:xfrm>
              <a:blipFill rotWithShape="1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964" y="6425623"/>
            <a:ext cx="89154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7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511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76210A"/>
                </a:solidFill>
                <a:latin typeface="Times New Roman" pitchFamily="18" charset="0"/>
                <a:cs typeface="Times New Roman" pitchFamily="18" charset="0"/>
              </a:rPr>
              <a:t>CONCEPTS </a:t>
            </a:r>
            <a:endParaRPr lang="en-US" sz="4000" b="1" dirty="0">
              <a:solidFill>
                <a:srgbClr val="76210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Derivative of inverse trigonometric functions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Logarithmic and exponential functions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Logarithmic differentiation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2460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412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DERIVATIVES OF INVERSE TRIGONOMETRIC FUNCTIONS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0" y="5638800"/>
            <a:ext cx="2667000" cy="838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6400800"/>
              </a:xfrm>
            </p:spPr>
            <p:txBody>
              <a:bodyPr>
                <a:normAutofit fontScale="85000" lnSpcReduction="20000"/>
              </a:bodyPr>
              <a:lstStyle/>
              <a:p>
                <a:endParaRPr lang="en-US" sz="3000" dirty="0" smtClean="0"/>
              </a:p>
              <a:p>
                <a:pPr>
                  <a:buClr>
                    <a:srgbClr val="C00000"/>
                  </a:buClr>
                </a:pPr>
                <a:r>
                  <a:rPr lang="en-US" sz="3000" b="1" dirty="0" smtClean="0">
                    <a:solidFill>
                      <a:srgbClr val="C00000"/>
                    </a:solidFill>
                  </a:rPr>
                  <a:t>To find the derivative of f(x)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𝒔𝒊𝒏</m:t>
                        </m:r>
                      </m:e>
                      <m:sup>
                        <m:r>
                          <a:rPr lang="en-US" sz="3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3000" b="1" dirty="0" smtClean="0">
                    <a:solidFill>
                      <a:srgbClr val="C00000"/>
                    </a:solidFill>
                  </a:rPr>
                  <a:t>x</a:t>
                </a:r>
              </a:p>
              <a:p>
                <a:pPr>
                  <a:buClr>
                    <a:srgbClr val="C00000"/>
                  </a:buClr>
                </a:pPr>
                <a:r>
                  <a:rPr lang="en-US" sz="3000" dirty="0" smtClean="0"/>
                  <a:t>Solution: Let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300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3000" dirty="0" smtClean="0"/>
                  <a:t>x. Then x = </a:t>
                </a:r>
                <a:r>
                  <a:rPr lang="en-US" sz="3000" dirty="0" err="1" smtClean="0"/>
                  <a:t>siny</a:t>
                </a:r>
                <a:r>
                  <a:rPr lang="en-US" sz="3000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sz="3000" dirty="0"/>
                  <a:t> </a:t>
                </a:r>
                <a:r>
                  <a:rPr lang="en-US" sz="3000" dirty="0" smtClean="0"/>
                  <a:t>   Differentiating this w.r.to x  on both sides</a:t>
                </a:r>
              </a:p>
              <a:p>
                <a:pPr marL="0" indent="0">
                  <a:buNone/>
                </a:pPr>
                <a:r>
                  <a:rPr lang="en-US" sz="3000" b="0" dirty="0" smtClean="0"/>
                  <a:t>    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/>
                      </a:rPr>
                      <m:t>1=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𝑠𝑖𝑛𝑦</m:t>
                            </m:r>
                          </m:e>
                        </m:d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𝑑</m:t>
                        </m:r>
                        <m:r>
                          <a:rPr lang="en-US" sz="3000" b="0" i="1" smtClean="0">
                            <a:latin typeface="Cambria Math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/>
                          </a:rPr>
                          <m:t>𝑠𝑖𝑛𝑦</m:t>
                        </m:r>
                        <m:r>
                          <a:rPr lang="en-US" sz="30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𝑑𝑦</m:t>
                        </m:r>
                      </m:den>
                    </m:f>
                    <m:r>
                      <a:rPr lang="en-US" sz="3000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𝑑𝑥</m:t>
                        </m:r>
                      </m:den>
                    </m:f>
                    <m:r>
                      <a:rPr lang="en-US" sz="30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𝑐𝑜𝑠𝑦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𝑑𝑦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𝑑𝑥</m:t>
                        </m:r>
                      </m:den>
                    </m:f>
                  </m:oMath>
                </a14:m>
                <a:endParaRPr lang="en-US" sz="3000" dirty="0" smtClean="0"/>
              </a:p>
              <a:p>
                <a:pPr marL="0" indent="0">
                  <a:buNone/>
                </a:pPr>
                <a:r>
                  <a:rPr lang="en-US" sz="3000" dirty="0"/>
                  <a:t> </a:t>
                </a:r>
                <a:r>
                  <a:rPr lang="en-US" sz="3000" dirty="0" smtClean="0"/>
                  <a:t>    </a:t>
                </a:r>
                <a:r>
                  <a:rPr lang="en-US" sz="3000" dirty="0" smtClean="0">
                    <a:sym typeface="Symbol"/>
                  </a:rPr>
                  <a:t>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  <a:sym typeface="Symbol"/>
                          </a:rPr>
                          <m:t>𝑑𝑦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  <a:sym typeface="Symbol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𝑐𝑜𝑠𝑦</m:t>
                        </m:r>
                      </m:den>
                    </m:f>
                    <m:r>
                      <a:rPr lang="en-US" sz="30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</a:rPr>
                          <m:t>𝑐𝑜𝑠</m:t>
                        </m:r>
                        <m:d>
                          <m:d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𝑠𝑖𝑛</m:t>
                                </m:r>
                              </m:e>
                              <m:sup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30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US" sz="3000" dirty="0" smtClean="0"/>
              </a:p>
              <a:p>
                <a:pPr marL="0" indent="0">
                  <a:buNone/>
                </a:pPr>
                <a:r>
                  <a:rPr lang="en-US" sz="3000" dirty="0"/>
                  <a:t> </a:t>
                </a:r>
                <a:r>
                  <a:rPr lang="en-US" sz="3000" dirty="0" smtClean="0"/>
                  <a:t>    This will exist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𝑥</m:t>
                    </m:r>
                    <m:r>
                      <a:rPr lang="en-US" sz="3000" b="0" i="1" smtClean="0">
                        <a:latin typeface="Cambria Math"/>
                      </a:rPr>
                      <m:t> ≠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3000" b="0" i="1" smtClean="0">
                        <a:latin typeface="Cambria Math"/>
                        <a:ea typeface="Cambria Math"/>
                      </a:rPr>
                      <m:t>,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 smtClean="0"/>
                  <a:t>. </a:t>
                </a:r>
                <a:r>
                  <a:rPr lang="en-US" sz="3000" dirty="0"/>
                  <a:t>i.e</a:t>
                </a:r>
                <a:r>
                  <a:rPr lang="en-US" sz="3000" dirty="0" smtClean="0"/>
                  <a:t>. </a:t>
                </a:r>
                <a:r>
                  <a:rPr lang="en-US" sz="3000" i="1" dirty="0"/>
                  <a:t>x </a:t>
                </a:r>
                <a:r>
                  <a:rPr lang="en-US" sz="3000" dirty="0"/>
                  <a:t>≠ – 1, </a:t>
                </a:r>
                <a:r>
                  <a:rPr lang="en-US" sz="3000" dirty="0" smtClean="0"/>
                  <a:t>1</a:t>
                </a:r>
              </a:p>
              <a:p>
                <a:pPr marL="0" indent="0">
                  <a:buNone/>
                </a:pPr>
                <a:r>
                  <a:rPr lang="en-US" sz="3000" dirty="0"/>
                  <a:t> </a:t>
                </a:r>
                <a:r>
                  <a:rPr lang="en-US" sz="3000" dirty="0" smtClean="0"/>
                  <a:t>    i.e. </a:t>
                </a:r>
                <a:r>
                  <a:rPr lang="en-US" sz="3000" i="1" dirty="0"/>
                  <a:t>x </a:t>
                </a:r>
                <a:r>
                  <a:rPr lang="en-US" sz="3000" dirty="0"/>
                  <a:t>∈ (– 1, 1</a:t>
                </a:r>
                <a:r>
                  <a:rPr lang="en-US" sz="3000" dirty="0" smtClean="0"/>
                  <a:t>).When x </a:t>
                </a:r>
                <a:r>
                  <a:rPr lang="en-US" sz="3000" dirty="0" smtClean="0">
                    <a:sym typeface="Symbol"/>
                  </a:rPr>
                  <a:t>( -1 ,1) , sin(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  <a:sym typeface="Symbol"/>
                          </a:rPr>
                          <m:t>𝑠𝑖𝑛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  <a:sym typeface="Symbol"/>
                          </a:rPr>
                          <m:t>−1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sz="3000" b="0" i="1" smtClean="0">
                        <a:latin typeface="Cambria Math"/>
                        <a:sym typeface="Symbol"/>
                      </a:rPr>
                      <m:t>)=</m:t>
                    </m:r>
                    <m:r>
                      <a:rPr lang="en-US" sz="3000" b="0" i="1" smtClean="0">
                        <a:latin typeface="Cambria Math"/>
                        <a:sym typeface="Symbol"/>
                      </a:rPr>
                      <m:t>𝑥</m:t>
                    </m:r>
                  </m:oMath>
                </a14:m>
                <a:endParaRPr lang="en-US" sz="3000" dirty="0" smtClean="0"/>
              </a:p>
              <a:p>
                <a:pPr marL="0" indent="0">
                  <a:buNone/>
                </a:pPr>
                <a:r>
                  <a:rPr lang="en-US" sz="3000" dirty="0"/>
                  <a:t> </a:t>
                </a:r>
                <a:r>
                  <a:rPr lang="en-US" sz="30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𝑦</m:t>
                    </m:r>
                    <m:r>
                      <a:rPr lang="en-US" sz="3000" b="0" i="1" smtClean="0">
                        <a:latin typeface="Cambria Math"/>
                      </a:rPr>
                      <m:t>=1− </m:t>
                    </m:r>
                    <m:sSup>
                      <m:sSup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/>
                      </a:rPr>
                      <m:t>𝑦</m:t>
                    </m:r>
                    <m:r>
                      <a:rPr lang="en-US" sz="3000" b="0" i="1" smtClean="0"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30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000" b="0" i="1" smtClean="0"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0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3000" dirty="0" smtClean="0"/>
              </a:p>
              <a:p>
                <a:pPr marL="0" indent="0">
                  <a:buNone/>
                </a:pPr>
                <a:r>
                  <a:rPr lang="en-US" sz="3000" dirty="0"/>
                  <a:t> </a:t>
                </a:r>
                <a:r>
                  <a:rPr lang="en-US" sz="3000" dirty="0" smtClean="0"/>
                  <a:t>   But </a:t>
                </a:r>
                <a:r>
                  <a:rPr lang="en-US" sz="3000" dirty="0" err="1" smtClean="0"/>
                  <a:t>cosy</a:t>
                </a:r>
                <a:r>
                  <a:rPr lang="en-US" sz="3000" dirty="0" smtClean="0"/>
                  <a:t> is positive 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𝑐𝑜𝑠𝑦</m:t>
                    </m:r>
                    <m:r>
                      <a:rPr lang="en-US" sz="3000" b="0" i="1" smtClean="0">
                        <a:latin typeface="Cambria Math"/>
                        <a:ea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lang="en-US" sz="30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000" dirty="0" smtClean="0"/>
              </a:p>
              <a:p>
                <a:pPr marL="0" indent="0">
                  <a:buNone/>
                </a:pPr>
                <a:r>
                  <a:rPr lang="en-US" sz="3000" dirty="0"/>
                  <a:t> </a:t>
                </a:r>
                <a:r>
                  <a:rPr lang="en-US" sz="3000" dirty="0" smtClean="0"/>
                  <a:t>   Hence for </a:t>
                </a:r>
                <a:r>
                  <a:rPr lang="en-US" sz="3000" i="1" dirty="0"/>
                  <a:t>x </a:t>
                </a:r>
                <a:r>
                  <a:rPr lang="en-US" sz="3000" dirty="0"/>
                  <a:t>∈ (– 1, 1</a:t>
                </a:r>
                <a:r>
                  <a:rPr lang="en-US" sz="3000" dirty="0" smtClean="0"/>
                  <a:t>),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  <a:sym typeface="Symbol"/>
                          </a:rPr>
                          <m:t>𝑑𝑦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  <a:sym typeface="Symbol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sz="3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3000" i="1">
                            <a:latin typeface="Cambria Math"/>
                          </a:rPr>
                          <m:t>𝑐𝑜𝑠𝑦</m:t>
                        </m:r>
                      </m:den>
                    </m:f>
                    <m:r>
                      <a:rPr lang="en-US" sz="30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b="0" i="1" smtClean="0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3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0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3000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sz="3000" dirty="0" smtClean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  <m:d>
                          <m:dPr>
                            <m:ctrlP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3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0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num>
                      <m:den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US" sz="3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3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3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3000" b="1" dirty="0" smtClean="0"/>
              </a:p>
              <a:p>
                <a:pPr marL="0" indent="0">
                  <a:buNone/>
                </a:pPr>
                <a:r>
                  <a:rPr lang="en-US" sz="3000" dirty="0"/>
                  <a:t> </a:t>
                </a:r>
                <a:r>
                  <a:rPr lang="en-US" sz="3000" dirty="0" smtClean="0"/>
                  <a:t>  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6400800"/>
              </a:xfrm>
              <a:blipFill rotWithShape="1">
                <a:blip r:embed="rId2"/>
                <a:stretch>
                  <a:fillRect l="-1259" t="-1905" b="-1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Similarly we can find the derivatives of other inverse trigonometric functions. The following table shows the derivatives of other inverse trigonometric functions</a:t>
            </a:r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3681494"/>
                  </p:ext>
                </p:extLst>
              </p:nvPr>
            </p:nvGraphicFramePr>
            <p:xfrm>
              <a:off x="1219200" y="3124200"/>
              <a:ext cx="6781800" cy="16701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/>
                    <a:gridCol w="990600"/>
                    <a:gridCol w="990600"/>
                    <a:gridCol w="1219200"/>
                    <a:gridCol w="990600"/>
                    <a:gridCol w="1143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f(x)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𝒄𝒐𝒔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𝒕𝒂𝒏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𝒄𝒐𝒕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𝒔𝒆𝒄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𝒄𝒐𝒔𝒆𝒄</m:t>
                                    </m:r>
                                  </m:e>
                                  <m:sup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sup>
                                </m:sSup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f’(x)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1−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i="1" smtClean="0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Domain 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of f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(-1 , 1 )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 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(–∞, –1) ∪ (1, ∞)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(–∞, –1) ∪ (1, ∞)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3681494"/>
                  </p:ext>
                </p:extLst>
              </p:nvPr>
            </p:nvGraphicFramePr>
            <p:xfrm>
              <a:off x="1219200" y="3124200"/>
              <a:ext cx="6781800" cy="16701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7800"/>
                    <a:gridCol w="990600"/>
                    <a:gridCol w="990600"/>
                    <a:gridCol w="1219200"/>
                    <a:gridCol w="990600"/>
                    <a:gridCol w="1143000"/>
                  </a:tblGrid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rgbClr val="FF0000"/>
                              </a:solidFill>
                            </a:rPr>
                            <a:t>f(x)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6914" t="-8197" r="-440123" b="-3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45399" t="-8197" r="-337423" b="-3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81500" t="-8197" r="-175000" b="-3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70988" t="-8197" r="-116049" b="-373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92021" t="-8197" b="-373770"/>
                          </a:stretch>
                        </a:blipFill>
                      </a:tcPr>
                    </a:tc>
                  </a:tr>
                  <a:tr h="6581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f’(x)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146914" t="-61682" r="-440123" b="-1130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45399" t="-61682" r="-337423" b="-1130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281500" t="-61682" r="-175000" b="-1130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70988" t="-61682" r="-116049" b="-1130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l="-492021" t="-61682" b="-113084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Domain </a:t>
                          </a:r>
                        </a:p>
                        <a:p>
                          <a:pPr algn="ctr"/>
                          <a:r>
                            <a:rPr lang="en-US" dirty="0" smtClean="0"/>
                            <a:t>of f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(-1 , 1 )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 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R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(–∞, –1) ∪ (1, ∞)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0" lang="en-US" sz="1800" b="0" i="0" u="none" strike="noStrike" kern="1200" baseline="0" dirty="0" smtClean="0">
                              <a:solidFill>
                                <a:schemeClr val="dk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(–∞, –1) ∪ (1, ∞)</a:t>
                          </a:r>
                          <a:endParaRPr lang="en-US" dirty="0"/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9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9131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EXPONENTIAL AND LOGARITHMIC FUNCTIONS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143000"/>
                <a:ext cx="8763000" cy="5638800"/>
              </a:xfrm>
            </p:spPr>
            <p:txBody>
              <a:bodyPr>
                <a:normAutofit lnSpcReduction="10000"/>
              </a:bodyPr>
              <a:lstStyle/>
              <a:p>
                <a:pPr algn="just">
                  <a:buClr>
                    <a:srgbClr val="C00000"/>
                  </a:buClr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An exponential function is a mathematical function of the form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 ( </a:t>
                </a:r>
                <a:r>
                  <a:rPr lang="en-US" sz="29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 ) = </a:t>
                </a:r>
                <a:r>
                  <a:rPr lang="en-US" sz="2900" i="1" dirty="0">
                    <a:latin typeface="Times New Roman" pitchFamily="18" charset="0"/>
                    <a:cs typeface="Times New Roman" pitchFamily="18" charset="0"/>
                  </a:rPr>
                  <a:t>a </a:t>
                </a:r>
                <a:r>
                  <a:rPr lang="en-US" sz="2900" i="1" baseline="30000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where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US" sz="29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 is a variable, and </a:t>
                </a:r>
                <a:r>
                  <a:rPr lang="en-US" sz="29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 is a constant called the base of the function. </a:t>
                </a:r>
                <a:endParaRPr lang="en-US" sz="29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Clr>
                    <a:srgbClr val="C00000"/>
                  </a:buClr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The 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most commonly 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used exponential function is with 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base  </a:t>
                </a:r>
                <a:r>
                  <a:rPr lang="en-US" sz="2900" i="1" dirty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 , which is equal to approximately 2.71828. Thus, the above expression 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becomes </a:t>
                </a:r>
                <a:r>
                  <a:rPr lang="en-US" sz="2900" i="1" dirty="0" smtClean="0"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 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( </a:t>
                </a:r>
                <a:r>
                  <a:rPr lang="en-US" sz="29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 ) = </a:t>
                </a:r>
                <a:r>
                  <a:rPr lang="en-US" sz="2900" i="1" dirty="0">
                    <a:latin typeface="Times New Roman" pitchFamily="18" charset="0"/>
                    <a:cs typeface="Times New Roman" pitchFamily="18" charset="0"/>
                  </a:rPr>
                  <a:t>e </a:t>
                </a:r>
                <a:r>
                  <a:rPr lang="en-US" sz="2900" i="1" baseline="30000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sz="29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buClr>
                    <a:srgbClr val="C00000"/>
                  </a:buClr>
                </a:pP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Graph of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US" sz="29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2900" b="0" i="1" smtClean="0">
                        <a:latin typeface="Cambria Math"/>
                        <a:cs typeface="Times New Roman" pitchFamily="18" charset="0"/>
                      </a:rPr>
                      <m:t> , </m:t>
                    </m:r>
                    <m:r>
                      <a:rPr lang="en-US" sz="29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900" b="0" i="1" smtClean="0">
                        <a:latin typeface="Cambria Math"/>
                        <a:cs typeface="Times New Roman" pitchFamily="18" charset="0"/>
                      </a:rPr>
                      <m:t>= </m:t>
                    </m:r>
                    <m:sSup>
                      <m:sSupPr>
                        <m:ctrlPr>
                          <a:rPr lang="en-US" sz="29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e>
                      <m:sup>
                        <m:r>
                          <a:rPr lang="en-US" sz="29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  <m:r>
                      <a:rPr lang="en-US" sz="29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900" b="0" i="1" smtClean="0">
                        <a:latin typeface="Cambria Math"/>
                        <a:cs typeface="Times New Roman" pitchFamily="18" charset="0"/>
                      </a:rPr>
                      <m:t>𝑎𝑛𝑑</m:t>
                    </m:r>
                    <m:r>
                      <a:rPr lang="en-US" sz="2900" b="0" i="1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9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9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sz="29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9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900" b="0" i="1" smtClean="0">
                                <a:latin typeface="Cambria Math"/>
                                <a:cs typeface="Times New Roman" pitchFamily="18" charset="0"/>
                              </a:rPr>
                              <m:t>0.5</m:t>
                            </m:r>
                          </m:e>
                        </m:d>
                      </m:e>
                      <m:sup>
                        <m:r>
                          <a:rPr lang="en-US" sz="29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are shown in the fig(1) and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900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e>
                      <m:sup>
                        <m:r>
                          <a:rPr lang="en-US" sz="29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 in fig(2)</a:t>
                </a:r>
              </a:p>
              <a:p>
                <a:pPr>
                  <a:buClr>
                    <a:srgbClr val="C00000"/>
                  </a:buClr>
                </a:pP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Exponential function with base 10 is called the </a:t>
                </a:r>
                <a:r>
                  <a:rPr lang="en-US" sz="2900" i="1" dirty="0">
                    <a:latin typeface="Times New Roman" pitchFamily="18" charset="0"/>
                    <a:cs typeface="Times New Roman" pitchFamily="18" charset="0"/>
                  </a:rPr>
                  <a:t>common exponential </a:t>
                </a:r>
                <a:r>
                  <a:rPr lang="en-US" sz="2900" i="1" dirty="0" smtClean="0">
                    <a:latin typeface="Times New Roman" pitchFamily="18" charset="0"/>
                    <a:cs typeface="Times New Roman" pitchFamily="18" charset="0"/>
                  </a:rPr>
                  <a:t>function and with base ‘ e’ </a:t>
                </a:r>
                <a:r>
                  <a:rPr lang="en-US" sz="2900" dirty="0" smtClean="0"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called </a:t>
                </a:r>
                <a:r>
                  <a:rPr lang="en-US" sz="2900" i="1" dirty="0">
                    <a:latin typeface="Times New Roman" pitchFamily="18" charset="0"/>
                    <a:cs typeface="Times New Roman" pitchFamily="18" charset="0"/>
                  </a:rPr>
                  <a:t>natural </a:t>
                </a:r>
                <a:r>
                  <a:rPr lang="en-US" sz="2900" i="1" dirty="0" smtClean="0">
                    <a:latin typeface="Times New Roman" pitchFamily="18" charset="0"/>
                    <a:cs typeface="Times New Roman" pitchFamily="18" charset="0"/>
                  </a:rPr>
                  <a:t>exponential function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br>
                  <a:rPr lang="en-US" sz="2900" dirty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143000"/>
                <a:ext cx="8763000" cy="5638800"/>
              </a:xfrm>
              <a:blipFill rotWithShape="1">
                <a:blip r:embed="rId2"/>
                <a:stretch>
                  <a:fillRect l="-1113" t="-1946" r="-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29210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How to Graph Parent Functions and Transformed Logs - dummies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17" y="304800"/>
            <a:ext cx="31039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31242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ig (1)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0480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ig (2)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62000" y="3509665"/>
                <a:ext cx="8153400" cy="3108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Let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&gt; 1 be a real number. Then we say logarithm of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a number 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to base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is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N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𝑎𝑛𝑑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we write this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e>
                    </m:func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e.g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we know that 8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and we write this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/>
                          </a:rPr>
                          <m:t>8</m:t>
                        </m:r>
                      </m:e>
                    </m:func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3</m:t>
                    </m:r>
                  </m:oMath>
                </a14:m>
                <a:endParaRPr lang="en-US" sz="2800" b="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b="1" i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A logarithmic function is a function of the form  y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b="1" i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, x &gt; 0 , where a &gt; 0 and a </a:t>
                </a:r>
                <a:r>
                  <a:rPr lang="en-US" sz="2800" b="1" i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 1 </a:t>
                </a:r>
                <a:endParaRPr lang="en-US" sz="2800" b="1" i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09665"/>
                <a:ext cx="8153400" cy="3108543"/>
              </a:xfrm>
              <a:prstGeom prst="rect">
                <a:avLst/>
              </a:prstGeom>
              <a:blipFill rotWithShape="1">
                <a:blip r:embed="rId4"/>
                <a:stretch>
                  <a:fillRect l="-1495" t="-1961" r="-1644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7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3h_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06014"/>
            <a:ext cx="2819400" cy="269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1811" y="304800"/>
                <a:ext cx="8839200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If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the base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of the logarithm is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10,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then it is called 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common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logarithms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and if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the base is e, then it is called 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natural logarithms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Natural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logarithm is denoted by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ln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i.e.,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ln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x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will be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written as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simply log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28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Graph of y =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logx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with base 2 ,e and 10 are given in fig (3). </a:t>
                </a:r>
              </a:p>
              <a:p>
                <a:pPr algn="just"/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If we 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plot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the graph of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and 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i="1" dirty="0" err="1">
                    <a:latin typeface="Times New Roman" pitchFamily="18" charset="0"/>
                    <a:cs typeface="Times New Roman" pitchFamily="18" charset="0"/>
                  </a:rPr>
                  <a:t>ln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in the same graph we can see that these the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two curves are the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mirror images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of each other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w.r.to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the line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2800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.(fig (4))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11" y="304800"/>
                <a:ext cx="8839200" cy="3539430"/>
              </a:xfrm>
              <a:prstGeom prst="rect">
                <a:avLst/>
              </a:prstGeom>
              <a:blipFill rotWithShape="1">
                <a:blip r:embed="rId4"/>
                <a:stretch>
                  <a:fillRect l="-1448" t="-1721" r="-2483" b="-3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733800"/>
            <a:ext cx="3457575" cy="259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62484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ig(3)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6324600"/>
            <a:ext cx="2133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fig(4)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1" y="6356350"/>
            <a:ext cx="9131011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PROPERTIES OF LOGARITHMS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8229600" cy="5486400"/>
              </a:xfrm>
            </p:spPr>
            <p:txBody>
              <a:bodyPr/>
              <a:lstStyle/>
              <a:p>
                <a:pPr>
                  <a:buClr>
                    <a:srgbClr val="C00000"/>
                  </a:buClr>
                </a:pPr>
                <a:endParaRPr lang="en-US" i="1" dirty="0" smtClean="0">
                  <a:latin typeface="Cambria Math"/>
                </a:endParaRPr>
              </a:p>
              <a:p>
                <a:pPr>
                  <a:buClr>
                    <a:srgbClr val="C00000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𝑚𝑛</m:t>
                        </m:r>
                        <m:r>
                          <a:rPr lang="en-US" b="0" i="1" smtClean="0">
                            <a:latin typeface="Cambria Math"/>
                          </a:rPr>
                          <m:t>= 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  <a:p>
                <a:pPr>
                  <a:buClr>
                    <a:srgbClr val="C00000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e>
                    </m:func>
                  </m:oMath>
                </a14:m>
                <a:endParaRPr lang="en-US" dirty="0" smtClean="0"/>
              </a:p>
              <a:p>
                <a:pPr>
                  <a:buClr>
                    <a:srgbClr val="C00000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>
                  <a:buClr>
                    <a:srgbClr val="C00000"/>
                  </a:buClr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=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𝑎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>
                  <a:buClr>
                    <a:srgbClr val="C00000"/>
                  </a:buClr>
                </a:pPr>
                <a:r>
                  <a:rPr lang="en-US" dirty="0" smtClean="0"/>
                  <a:t>We can prove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and</a:t>
                </a:r>
              </a:p>
              <a:p>
                <a:pPr>
                  <a:buClr>
                    <a:srgbClr val="C00000"/>
                  </a:buClr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𝑙𝑜𝑔𝑥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8229600" cy="5486400"/>
              </a:xfrm>
              <a:blipFill rotWithShape="1">
                <a:blip r:embed="rId2"/>
                <a:stretch>
                  <a:fillRect l="-889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68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LOGARITHMIC DIFFERENTIATION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991600" cy="6019800"/>
              </a:xfrm>
            </p:spPr>
            <p:txBody>
              <a:bodyPr>
                <a:normAutofit/>
              </a:bodyPr>
              <a:lstStyle/>
              <a:p>
                <a:pPr algn="just">
                  <a:buClr>
                    <a:srgbClr val="C00000"/>
                  </a:buClr>
                  <a:buFont typeface="Arial" pitchFamily="34" charset="0"/>
                  <a:buChar char="•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If the given function is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𝑓𝑢𝑛𝑐𝑡𝑖𝑜𝑛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𝑓𝑢𝑛𝑐𝑡𝑖𝑜𝑛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or product or quotient of many functions we use logarithmic differentiation.</a:t>
                </a:r>
              </a:p>
              <a:p>
                <a:pPr marL="0" indent="0">
                  <a:buClr>
                    <a:srgbClr val="C00000"/>
                  </a:buClr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Let  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 Taking logarithm (with base e)on both sides </a:t>
                </a:r>
              </a:p>
              <a:p>
                <a:pPr marL="0" indent="0">
                  <a:buClr>
                    <a:srgbClr val="C00000"/>
                  </a:buClr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log y = log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pPr marL="0" indent="0">
                  <a:buClr>
                    <a:srgbClr val="C00000"/>
                  </a:buClr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logy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 Differentiating both sides w.r.to x </a:t>
                </a:r>
              </a:p>
              <a:p>
                <a:pPr marL="0" indent="0">
                  <a:buClr>
                    <a:srgbClr val="C00000"/>
                  </a:buClr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𝑙𝑜𝑔𝑦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</m:func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Clr>
                    <a:srgbClr val="C00000"/>
                  </a:buClr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′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𝑙𝑜𝑔𝑓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pPr marL="0" indent="0">
                  <a:buClr>
                    <a:srgbClr val="C00000"/>
                  </a:buClr>
                  <a:buNone/>
                </a:pPr>
                <a:r>
                  <a:rPr lang="en-US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𝑑𝑦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𝑑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 (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𝑙𝑜𝑔𝑓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 algn="just">
                  <a:buClr>
                    <a:srgbClr val="C00000"/>
                  </a:buClr>
                  <a:buNone/>
                </a:pPr>
                <a:r>
                  <a:rPr lang="en-US" dirty="0" smtClean="0"/>
                  <a:t> 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Here f(x)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must always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be positive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as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otherwise their</a:t>
                </a:r>
              </a:p>
              <a:p>
                <a:pPr marL="0" indent="0" algn="just">
                  <a:buClr>
                    <a:srgbClr val="C00000"/>
                  </a:buClr>
                  <a:buNone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logarithms are not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defined.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991600" cy="6019800"/>
              </a:xfrm>
              <a:blipFill rotWithShape="1">
                <a:blip r:embed="rId2"/>
                <a:stretch>
                  <a:fillRect l="-1153" t="-608" r="-2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 algn="ctr"/>
            <a:r>
              <a:rPr lang="en-US" dirty="0" smtClean="0"/>
              <a:t>MADHUSUDANAN NAMBOODIRI.V,PGT(SS),AECS-1,JADUGUDA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934</TotalTime>
  <Words>2024</Words>
  <Application>Microsoft Office PowerPoint</Application>
  <PresentationFormat>On-screen Show (4:3)</PresentationFormat>
  <Paragraphs>146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CHAPTER -5</vt:lpstr>
      <vt:lpstr>CONCEPTS </vt:lpstr>
      <vt:lpstr>DERIVATIVES OF INVERSE TRIGONOMETRIC FUNCTIONS</vt:lpstr>
      <vt:lpstr>PowerPoint Presentation</vt:lpstr>
      <vt:lpstr>EXPONENTIAL AND LOGARITHMIC FUNCTIONS</vt:lpstr>
      <vt:lpstr>PowerPoint Presentation</vt:lpstr>
      <vt:lpstr>PowerPoint Presentation</vt:lpstr>
      <vt:lpstr> PROPERTIES OF LOGARITHMS</vt:lpstr>
      <vt:lpstr>LOGARITHMIC DIFFERENTIATION</vt:lpstr>
      <vt:lpstr>PowerPoint Presentation</vt:lpstr>
      <vt:lpstr>PowerPoint Presentation</vt:lpstr>
      <vt:lpstr>PowerPoint Presentation</vt:lpstr>
      <vt:lpstr>PowerPoint Presentation</vt:lpstr>
      <vt:lpstr>SUMMARY</vt:lpstr>
      <vt:lpstr>QUESTIONS FOR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-5</dc:title>
  <dc:creator>Madhusudanan</dc:creator>
  <cp:lastModifiedBy>admin</cp:lastModifiedBy>
  <cp:revision>100</cp:revision>
  <dcterms:created xsi:type="dcterms:W3CDTF">2006-08-16T00:00:00Z</dcterms:created>
  <dcterms:modified xsi:type="dcterms:W3CDTF">2020-08-17T00:02:57Z</dcterms:modified>
</cp:coreProperties>
</file>